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22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86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688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6886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980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293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457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683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0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734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0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31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83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9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31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255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8A9D6-A981-40AC-8940-09D2D6FCA9ED}" type="datetimeFigureOut">
              <a:rPr lang="zh-CN" altLang="en-US" smtClean="0"/>
              <a:t>2016/10/7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EB9E6-9D0C-4A97-A158-3419F0BF4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123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0563" y="2463114"/>
            <a:ext cx="8533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FFFF00"/>
                </a:solidFill>
              </a:rPr>
              <a:t>供暖管理系统的设计与实现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45611" y="3599936"/>
            <a:ext cx="4065870" cy="5107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/>
              <a:t>计算机科学与技术</a:t>
            </a:r>
            <a:r>
              <a:rPr lang="en-US" altLang="zh-CN" dirty="0"/>
              <a:t>_</a:t>
            </a:r>
            <a:r>
              <a:rPr lang="zh-CN" altLang="en-US" dirty="0"/>
              <a:t>匙亮旭</a:t>
            </a:r>
          </a:p>
        </p:txBody>
      </p:sp>
    </p:spTree>
    <p:extLst>
      <p:ext uri="{BB962C8B-B14F-4D97-AF65-F5344CB8AC3E}">
        <p14:creationId xmlns:p14="http://schemas.microsoft.com/office/powerpoint/2010/main" val="137104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017846" y="808544"/>
            <a:ext cx="9905998" cy="60892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编码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17846" y="1417464"/>
            <a:ext cx="9905999" cy="3541714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数据库设计：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/>
              <a:t>下图是</a:t>
            </a:r>
            <a:r>
              <a:rPr lang="zh-CN" altLang="zh-CN" dirty="0" smtClean="0"/>
              <a:t>系统相关</a:t>
            </a:r>
            <a:r>
              <a:rPr lang="zh-CN" altLang="en-US" dirty="0" smtClean="0"/>
              <a:t>部分设计的</a:t>
            </a:r>
            <a:r>
              <a:rPr lang="en-US" altLang="zh-CN" dirty="0" smtClean="0"/>
              <a:t>ER</a:t>
            </a:r>
            <a:r>
              <a:rPr lang="zh-CN" altLang="zh-CN" dirty="0"/>
              <a:t>图</a:t>
            </a:r>
            <a:endParaRPr lang="zh-CN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7171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83" y="2599681"/>
            <a:ext cx="9895459" cy="35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73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17845" y="422704"/>
            <a:ext cx="5308813" cy="6120714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编码前更为详细的分析图：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 smtClean="0"/>
              <a:t>下图是</a:t>
            </a:r>
            <a:r>
              <a:rPr lang="zh-CN" altLang="zh-CN" dirty="0"/>
              <a:t>分析过程中整体流程图</a:t>
            </a:r>
            <a:endParaRPr lang="zh-CN" altLang="en-US" b="1" dirty="0" smtClean="0">
              <a:solidFill>
                <a:schemeClr val="bg1"/>
              </a:solidFill>
            </a:endParaRPr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77" y="1793961"/>
            <a:ext cx="51117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647936" y="1095632"/>
            <a:ext cx="387798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zh-CN" altLang="en-US" sz="2400" dirty="0" smtClean="0"/>
              <a:t>下图是</a:t>
            </a:r>
            <a:r>
              <a:rPr lang="zh-CN" altLang="zh-CN" sz="2400" dirty="0" smtClean="0"/>
              <a:t>巡检</a:t>
            </a:r>
            <a:r>
              <a:rPr lang="zh-CN" altLang="zh-CN" sz="2400" dirty="0"/>
              <a:t>任务驱动用例图</a:t>
            </a:r>
            <a:endParaRPr lang="zh-CN" altLang="en-US" sz="2400" dirty="0"/>
          </a:p>
        </p:txBody>
      </p:sp>
      <p:pic>
        <p:nvPicPr>
          <p:cNvPr id="819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90" y="2179552"/>
            <a:ext cx="5118100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922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240267" y="2976433"/>
            <a:ext cx="9592490" cy="1323717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编码过程和测试的详细过程</a:t>
            </a:r>
            <a:r>
              <a:rPr lang="zh-CN" altLang="en-US" sz="3200" b="1" dirty="0">
                <a:solidFill>
                  <a:schemeClr val="bg1"/>
                </a:solidFill>
              </a:rPr>
              <a:t>（略）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66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17846" y="757882"/>
            <a:ext cx="9592490" cy="5412260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展现的图均为测试结果中部分截图。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zh-CN" dirty="0" smtClean="0"/>
              <a:t>微</a:t>
            </a:r>
            <a:r>
              <a:rPr lang="zh-CN" altLang="zh-CN" dirty="0"/>
              <a:t>信</a:t>
            </a:r>
            <a:r>
              <a:rPr lang="zh-CN" altLang="zh-CN" dirty="0" smtClean="0"/>
              <a:t>端</a:t>
            </a:r>
            <a:r>
              <a:rPr lang="en-US" altLang="zh-CN" dirty="0" smtClean="0"/>
              <a:t>-</a:t>
            </a:r>
            <a:r>
              <a:rPr lang="zh-CN" altLang="zh-CN" dirty="0" smtClean="0"/>
              <a:t>用户</a:t>
            </a:r>
            <a:r>
              <a:rPr lang="zh-CN" altLang="zh-CN" dirty="0"/>
              <a:t>供暖实时数据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3200" b="1" dirty="0" smtClean="0">
              <a:solidFill>
                <a:schemeClr val="bg1"/>
              </a:solidFill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017846" y="273084"/>
            <a:ext cx="9905998" cy="60892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产品展现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921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52" y="1924178"/>
            <a:ext cx="2507573" cy="450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043" y="1924178"/>
            <a:ext cx="2520692" cy="451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53" y="1924177"/>
            <a:ext cx="2513836" cy="452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417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17846" y="428368"/>
            <a:ext cx="9592490" cy="5741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 smtClean="0"/>
              <a:t>微</a:t>
            </a:r>
            <a:r>
              <a:rPr lang="zh-CN" altLang="zh-CN" dirty="0"/>
              <a:t>信</a:t>
            </a:r>
            <a:r>
              <a:rPr lang="zh-CN" altLang="zh-CN" dirty="0" smtClean="0"/>
              <a:t>端</a:t>
            </a:r>
            <a:r>
              <a:rPr lang="en-US" altLang="zh-CN" dirty="0" smtClean="0"/>
              <a:t>-</a:t>
            </a:r>
            <a:r>
              <a:rPr lang="zh-CN" altLang="zh-CN" dirty="0" smtClean="0"/>
              <a:t>用户</a:t>
            </a:r>
            <a:r>
              <a:rPr lang="zh-CN" altLang="zh-CN" dirty="0"/>
              <a:t>缴费和信息查询</a:t>
            </a:r>
            <a:endParaRPr lang="zh-CN" alt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3200" b="1" dirty="0" smtClean="0">
              <a:solidFill>
                <a:schemeClr val="bg1"/>
              </a:solidFill>
            </a:endParaRPr>
          </a:p>
        </p:txBody>
      </p:sp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587" y="976828"/>
            <a:ext cx="3115791" cy="554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125" y="976827"/>
            <a:ext cx="3067372" cy="55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40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17846" y="428368"/>
            <a:ext cx="9592490" cy="5741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供暖监控大屏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  <p:pic>
        <p:nvPicPr>
          <p:cNvPr id="1126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45" y="1008191"/>
            <a:ext cx="9889052" cy="562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54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17846" y="428368"/>
            <a:ext cx="9592490" cy="5741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桌面</a:t>
            </a:r>
            <a:r>
              <a:rPr lang="zh-CN" altLang="zh-CN" dirty="0" smtClean="0"/>
              <a:t>应用</a:t>
            </a:r>
            <a:r>
              <a:rPr lang="en-US" altLang="zh-CN" dirty="0" smtClean="0"/>
              <a:t>-</a:t>
            </a:r>
            <a:r>
              <a:rPr lang="zh-CN" altLang="zh-CN" dirty="0"/>
              <a:t>异常处理流程</a:t>
            </a:r>
            <a:endParaRPr lang="en-US" altLang="zh-CN" dirty="0"/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46" y="1057618"/>
            <a:ext cx="10441314" cy="5359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0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17846" y="428368"/>
            <a:ext cx="9592490" cy="5741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Web</a:t>
            </a:r>
            <a:r>
              <a:rPr lang="zh-CN" altLang="zh-CN" dirty="0"/>
              <a:t>端</a:t>
            </a:r>
            <a:r>
              <a:rPr lang="en-US" altLang="zh-CN" dirty="0" smtClean="0"/>
              <a:t>-</a:t>
            </a:r>
            <a:r>
              <a:rPr lang="zh-CN" altLang="en-US" dirty="0" smtClean="0"/>
              <a:t>首页</a:t>
            </a:r>
            <a:endParaRPr lang="en-US" altLang="zh-CN" dirty="0"/>
          </a:p>
        </p:txBody>
      </p:sp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46" y="1001541"/>
            <a:ext cx="10358608" cy="563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536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17846" y="428368"/>
            <a:ext cx="9592490" cy="5741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Web</a:t>
            </a:r>
            <a:r>
              <a:rPr lang="zh-CN" altLang="zh-CN" dirty="0"/>
              <a:t>端</a:t>
            </a:r>
            <a:r>
              <a:rPr lang="en-US" altLang="zh-CN" dirty="0" smtClean="0"/>
              <a:t>-</a:t>
            </a:r>
            <a:r>
              <a:rPr lang="zh-CN" altLang="zh-CN" dirty="0"/>
              <a:t>权限分配系统</a:t>
            </a:r>
            <a:endParaRPr lang="en-US" altLang="zh-CN" dirty="0"/>
          </a:p>
        </p:txBody>
      </p:sp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44" y="991715"/>
            <a:ext cx="10504747" cy="567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995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017846" y="428368"/>
            <a:ext cx="9592490" cy="5741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Web</a:t>
            </a:r>
            <a:r>
              <a:rPr lang="zh-CN" altLang="zh-CN" dirty="0"/>
              <a:t>端</a:t>
            </a:r>
            <a:r>
              <a:rPr lang="en-US" altLang="zh-CN" dirty="0" smtClean="0"/>
              <a:t>-</a:t>
            </a:r>
            <a:r>
              <a:rPr lang="zh-CN" altLang="en-US" dirty="0"/>
              <a:t>异常</a:t>
            </a:r>
            <a:r>
              <a:rPr lang="zh-CN" altLang="en-US" dirty="0" smtClean="0"/>
              <a:t>比例分析</a:t>
            </a:r>
            <a:endParaRPr lang="en-US" altLang="zh-CN" dirty="0"/>
          </a:p>
        </p:txBody>
      </p:sp>
      <p:pic>
        <p:nvPicPr>
          <p:cNvPr id="1536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46" y="985065"/>
            <a:ext cx="10336704" cy="555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40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13" y="266785"/>
            <a:ext cx="8053430" cy="5487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876800" y="58735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>
                <a:solidFill>
                  <a:srgbClr val="FFFF00"/>
                </a:solidFill>
              </a:rPr>
              <a:t>软件工程周期图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46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483366"/>
            <a:ext cx="9905999" cy="3912418"/>
          </a:xfrm>
        </p:spPr>
        <p:txBody>
          <a:bodyPr/>
          <a:lstStyle/>
          <a:p>
            <a:r>
              <a:rPr lang="zh-CN" altLang="zh-CN" dirty="0"/>
              <a:t>此软件的成功完成花费了相当长的时间，所投入的人力也是十分巨大的，但是最后还算是完美的收官完成了。作为项目总监，对这款产品进行了总体控制。</a:t>
            </a:r>
          </a:p>
          <a:p>
            <a:r>
              <a:rPr lang="zh-CN" altLang="zh-CN" dirty="0"/>
              <a:t>从市场调研、再到需求分析、最后再到具体模块的设计、架构的搭建和设计，总体把控好整个项目确实是一件十分难的事情。在其中软件工程起到了很大的作用，同时能够开发出这么一款产品，真正服务于大众我内心也是十分的高兴。希望这套软件的推出，能够真正解决供暖的很多问题，为他们提供便利。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4322" y="602597"/>
            <a:ext cx="9905998" cy="60892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研究结论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6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420810"/>
            <a:ext cx="9905998" cy="707774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</a:rPr>
              <a:t>需求分析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4098" y="4077731"/>
            <a:ext cx="9305134" cy="1795848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由于供暖设备和</a:t>
            </a:r>
            <a:r>
              <a:rPr lang="zh-CN" altLang="zh-CN" dirty="0"/>
              <a:t>供暖链流程</a:t>
            </a:r>
            <a:r>
              <a:rPr lang="zh-CN" altLang="en-US" dirty="0" smtClean="0"/>
              <a:t>的复杂程度</a:t>
            </a:r>
            <a:r>
              <a:rPr lang="en-US" altLang="zh-CN" dirty="0" smtClean="0"/>
              <a:t>+</a:t>
            </a:r>
            <a:r>
              <a:rPr lang="zh-CN" altLang="en-US" dirty="0" smtClean="0"/>
              <a:t>最近几年北方供暖过程中所呈现出来的种种问题，无论是从供暖方角度出发还是从我们老百姓消费方去看待，开发一套完善的供暖系统，去解决甚至避免那些问题已经显得十分迫切和重要了。那么究竟要解决哪些温提呢？？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94" y="1311551"/>
            <a:ext cx="2000936" cy="2421646"/>
          </a:xfrm>
          <a:prstGeom prst="rect">
            <a:avLst/>
          </a:prstGeom>
        </p:spPr>
      </p:pic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080" y="1322982"/>
            <a:ext cx="4549174" cy="241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06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2" y="231339"/>
            <a:ext cx="9905998" cy="68306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要解决的主要问题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2028" y="914399"/>
            <a:ext cx="9905999" cy="549463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供暖消费者：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、供暖缴费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、供暖前设备检修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、投诉保修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800" b="1" dirty="0" smtClean="0">
                <a:solidFill>
                  <a:schemeClr val="bg1"/>
                </a:solidFill>
              </a:rPr>
              <a:t>供暖提供者：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 smtClean="0"/>
              <a:t>、所负责区域供暖运行状况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、投诉的快速解决方法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、预警和避免问题的发生</a:t>
            </a:r>
            <a:endParaRPr lang="en-US" altLang="zh-CN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800" b="1" dirty="0" smtClean="0">
                <a:solidFill>
                  <a:schemeClr val="bg1"/>
                </a:solidFill>
              </a:rPr>
              <a:t>供暖监管者：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dirty="0"/>
              <a:t>供暖整体运行</a:t>
            </a:r>
            <a:r>
              <a:rPr lang="zh-CN" altLang="en-US" dirty="0"/>
              <a:t>状况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、供暖正常的调控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9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7846" y="808544"/>
            <a:ext cx="9905998" cy="608920"/>
          </a:xfrm>
        </p:spPr>
        <p:txBody>
          <a:bodyPr/>
          <a:lstStyle/>
          <a:p>
            <a:r>
              <a:rPr lang="zh-CN" altLang="en-US" b="1" dirty="0">
                <a:solidFill>
                  <a:srgbClr val="FFFF00"/>
                </a:solidFill>
              </a:rPr>
              <a:t>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1412" y="1862309"/>
            <a:ext cx="9905999" cy="3541714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业务上：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、产品形态分析</a:t>
            </a:r>
            <a:endParaRPr lang="zh-CN" altLang="en-US" sz="2800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67671"/>
              </p:ext>
            </p:extLst>
          </p:nvPr>
        </p:nvGraphicFramePr>
        <p:xfrm>
          <a:off x="1141412" y="3303371"/>
          <a:ext cx="9249581" cy="165580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620875"/>
                <a:gridCol w="4628706"/>
              </a:tblGrid>
              <a:tr h="4106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用户群体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软件展现形式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150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供热用户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微信、</a:t>
                      </a:r>
                      <a:r>
                        <a:rPr lang="en-US" sz="1200" kern="100">
                          <a:effectLst/>
                        </a:rPr>
                        <a:t>web</a:t>
                      </a:r>
                      <a:r>
                        <a:rPr lang="zh-CN" sz="1200" kern="100">
                          <a:effectLst/>
                        </a:rPr>
                        <a:t>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150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供暖公司、热源厂、换热站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监控大屏、桌面应用、</a:t>
                      </a:r>
                      <a:r>
                        <a:rPr lang="en-US" sz="1200" kern="100">
                          <a:effectLst/>
                        </a:rPr>
                        <a:t>web</a:t>
                      </a:r>
                      <a:r>
                        <a:rPr lang="zh-CN" sz="1200" kern="100">
                          <a:effectLst/>
                        </a:rPr>
                        <a:t>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150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政府机构人员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web</a:t>
                      </a:r>
                      <a:r>
                        <a:rPr lang="zh-CN" sz="1200" kern="100" dirty="0">
                          <a:effectLst/>
                        </a:rPr>
                        <a:t>端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19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1412" y="354226"/>
            <a:ext cx="9905999" cy="584062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、产品功能分析</a:t>
            </a:r>
            <a:endParaRPr lang="en-US" altLang="zh-CN" sz="2800" b="1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根据产品形态的不同，每类产品的功能自然也各不相同，下面只列举展示微信端和</a:t>
            </a:r>
            <a:r>
              <a:rPr lang="en-US" altLang="zh-CN" dirty="0" smtClean="0">
                <a:solidFill>
                  <a:schemeClr val="bg1"/>
                </a:solidFill>
              </a:rPr>
              <a:t>Web</a:t>
            </a:r>
            <a:r>
              <a:rPr lang="zh-CN" altLang="en-US" dirty="0" smtClean="0">
                <a:solidFill>
                  <a:schemeClr val="bg1"/>
                </a:solidFill>
              </a:rPr>
              <a:t>端的：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2.1</a:t>
            </a:r>
            <a:r>
              <a:rPr lang="zh-CN" altLang="en-US" dirty="0" smtClean="0">
                <a:solidFill>
                  <a:schemeClr val="bg1"/>
                </a:solidFill>
              </a:rPr>
              <a:t>、微信端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71531"/>
            <a:ext cx="5889219" cy="319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87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1412" y="354226"/>
            <a:ext cx="9905999" cy="5840627"/>
          </a:xfrm>
        </p:spPr>
        <p:txBody>
          <a:bodyPr/>
          <a:lstStyle/>
          <a:p>
            <a:pPr marL="0" indent="0">
              <a:buNone/>
            </a:pPr>
            <a:endParaRPr lang="en-US" altLang="zh-CN" sz="2800" b="1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2.2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WEB</a:t>
            </a:r>
            <a:r>
              <a:rPr lang="zh-CN" altLang="en-US" dirty="0" smtClean="0">
                <a:solidFill>
                  <a:schemeClr val="bg1"/>
                </a:solidFill>
              </a:rPr>
              <a:t>端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807261"/>
            <a:ext cx="3475680" cy="401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184" y="1807260"/>
            <a:ext cx="3140252" cy="401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28" y="1807260"/>
            <a:ext cx="2252958" cy="39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878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1412" y="510746"/>
            <a:ext cx="8439193" cy="38141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、技术实现分析</a:t>
            </a:r>
            <a:endParaRPr lang="en-US" altLang="zh-CN" sz="2800" b="1" dirty="0" smtClean="0"/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2.1</a:t>
            </a:r>
            <a:r>
              <a:rPr lang="zh-CN" altLang="en-US" dirty="0" smtClean="0">
                <a:solidFill>
                  <a:schemeClr val="bg1"/>
                </a:solidFill>
              </a:rPr>
              <a:t>、开发语言选取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5553" y="1592858"/>
          <a:ext cx="8257961" cy="253429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25484"/>
                <a:gridCol w="4132477"/>
              </a:tblGrid>
              <a:tr h="4050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整体分类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技术运用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127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微信前端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Html5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815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Web</a:t>
                      </a:r>
                      <a:r>
                        <a:rPr lang="zh-CN" sz="1200" kern="100">
                          <a:effectLst/>
                        </a:rPr>
                        <a:t>前端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Html5</a:t>
                      </a:r>
                      <a:r>
                        <a:rPr lang="zh-CN" sz="12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themeforest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127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监控大屏、桌面应用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Eclipse Plugin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127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数据库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Postgres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094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后台架构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Osgi</a:t>
                      </a:r>
                      <a:r>
                        <a:rPr lang="zh-CN" sz="1200" kern="100" dirty="0">
                          <a:effectLst/>
                        </a:rPr>
                        <a:t>、</a:t>
                      </a:r>
                      <a:r>
                        <a:rPr lang="en-US" sz="1200" kern="100" dirty="0" err="1">
                          <a:effectLst/>
                        </a:rPr>
                        <a:t>mybatis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141412" y="4077726"/>
            <a:ext cx="305404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altLang="zh-CN" sz="2400" dirty="0" smtClean="0">
                <a:solidFill>
                  <a:schemeClr val="bg1"/>
                </a:solidFill>
              </a:rPr>
              <a:t>2.2</a:t>
            </a:r>
            <a:r>
              <a:rPr lang="zh-CN" altLang="en-US" sz="2400" dirty="0" smtClean="0">
                <a:solidFill>
                  <a:schemeClr val="bg1"/>
                </a:solidFill>
              </a:rPr>
              <a:t>、</a:t>
            </a:r>
            <a:r>
              <a:rPr lang="zh-CN" altLang="zh-CN" sz="2400" dirty="0">
                <a:solidFill>
                  <a:schemeClr val="bg1"/>
                </a:solidFill>
              </a:rPr>
              <a:t>应用服务的选取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15552" y="4572314"/>
          <a:ext cx="8257961" cy="195205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125484"/>
                <a:gridCol w="4132477"/>
              </a:tblGrid>
              <a:tr h="4811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整体分类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应用服务运用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903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前端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Tomcat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903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后端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Karaf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903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数据库</a:t>
                      </a:r>
                      <a:r>
                        <a:rPr lang="en-US" sz="1200" kern="100">
                          <a:effectLst/>
                        </a:rPr>
                        <a:t>&amp;</a:t>
                      </a:r>
                      <a:r>
                        <a:rPr lang="zh-CN" sz="1200" kern="100">
                          <a:effectLst/>
                        </a:rPr>
                        <a:t>大数据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Solr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756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41409" y="57665"/>
            <a:ext cx="8439193" cy="38646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2.3</a:t>
            </a:r>
            <a:r>
              <a:rPr lang="zh-CN" altLang="en-US" dirty="0" smtClean="0">
                <a:solidFill>
                  <a:schemeClr val="bg1"/>
                </a:solidFill>
              </a:rPr>
              <a:t>、模块化架构设计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7269" y="3782857"/>
            <a:ext cx="274626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altLang="zh-CN" sz="2400" dirty="0" smtClean="0">
                <a:solidFill>
                  <a:schemeClr val="bg1"/>
                </a:solidFill>
              </a:rPr>
              <a:t>2.4</a:t>
            </a:r>
            <a:r>
              <a:rPr lang="zh-CN" altLang="en-US" sz="2400" dirty="0" smtClean="0">
                <a:solidFill>
                  <a:schemeClr val="bg1"/>
                </a:solidFill>
              </a:rPr>
              <a:t>、</a:t>
            </a:r>
            <a:r>
              <a:rPr lang="zh-CN" altLang="zh-CN" sz="2400" dirty="0" smtClean="0">
                <a:solidFill>
                  <a:schemeClr val="bg1"/>
                </a:solidFill>
              </a:rPr>
              <a:t>应用</a:t>
            </a:r>
            <a:r>
              <a:rPr lang="zh-CN" altLang="en-US" sz="2400" dirty="0" smtClean="0">
                <a:solidFill>
                  <a:schemeClr val="bg1"/>
                </a:solidFill>
              </a:rPr>
              <a:t>部署设计</a:t>
            </a:r>
            <a:endParaRPr lang="zh-CN" altLang="en-US" dirty="0"/>
          </a:p>
        </p:txBody>
      </p:sp>
      <p:pic>
        <p:nvPicPr>
          <p:cNvPr id="6145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09" y="531985"/>
            <a:ext cx="9559539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232" y="3930774"/>
            <a:ext cx="6444715" cy="276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795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604</TotalTime>
  <Words>544</Words>
  <Application>Microsoft Office PowerPoint</Application>
  <PresentationFormat>宽屏</PresentationFormat>
  <Paragraphs>78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宋体</vt:lpstr>
      <vt:lpstr>Arial</vt:lpstr>
      <vt:lpstr>Times New Roman</vt:lpstr>
      <vt:lpstr>Trebuchet MS</vt:lpstr>
      <vt:lpstr>Tw Cen MT</vt:lpstr>
      <vt:lpstr>电路</vt:lpstr>
      <vt:lpstr>PowerPoint 演示文稿</vt:lpstr>
      <vt:lpstr>PowerPoint 演示文稿</vt:lpstr>
      <vt:lpstr>需求分析</vt:lpstr>
      <vt:lpstr>要解决的主要问题</vt:lpstr>
      <vt:lpstr>设计</vt:lpstr>
      <vt:lpstr>PowerPoint 演示文稿</vt:lpstr>
      <vt:lpstr>PowerPoint 演示文稿</vt:lpstr>
      <vt:lpstr>PowerPoint 演示文稿</vt:lpstr>
      <vt:lpstr>PowerPoint 演示文稿</vt:lpstr>
      <vt:lpstr>编码</vt:lpstr>
      <vt:lpstr>PowerPoint 演示文稿</vt:lpstr>
      <vt:lpstr>PowerPoint 演示文稿</vt:lpstr>
      <vt:lpstr>产品展现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研究结论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evoSoft</dc:creator>
  <cp:lastModifiedBy>PC</cp:lastModifiedBy>
  <cp:revision>133</cp:revision>
  <dcterms:created xsi:type="dcterms:W3CDTF">2015-10-19T04:02:35Z</dcterms:created>
  <dcterms:modified xsi:type="dcterms:W3CDTF">2016-10-07T03:10:35Z</dcterms:modified>
</cp:coreProperties>
</file>